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779D-4843-432D-9A45-7827C5AE44A3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AE3A-92E9-4A9D-A9F6-55BEA509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0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779D-4843-432D-9A45-7827C5AE44A3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AE3A-92E9-4A9D-A9F6-55BEA509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31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779D-4843-432D-9A45-7827C5AE44A3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AE3A-92E9-4A9D-A9F6-55BEA509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34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ED5F64E-226E-4C76-B00F-920D3B2F53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6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779D-4843-432D-9A45-7827C5AE44A3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AE3A-92E9-4A9D-A9F6-55BEA509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779D-4843-432D-9A45-7827C5AE44A3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AE3A-92E9-4A9D-A9F6-55BEA509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65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779D-4843-432D-9A45-7827C5AE44A3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AE3A-92E9-4A9D-A9F6-55BEA509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5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779D-4843-432D-9A45-7827C5AE44A3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AE3A-92E9-4A9D-A9F6-55BEA509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3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779D-4843-432D-9A45-7827C5AE44A3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AE3A-92E9-4A9D-A9F6-55BEA509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7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779D-4843-432D-9A45-7827C5AE44A3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AE3A-92E9-4A9D-A9F6-55BEA509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9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779D-4843-432D-9A45-7827C5AE44A3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AE3A-92E9-4A9D-A9F6-55BEA509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4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1779D-4843-432D-9A45-7827C5AE44A3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AE3A-92E9-4A9D-A9F6-55BEA509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6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1779D-4843-432D-9A45-7827C5AE44A3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FAE3A-92E9-4A9D-A9F6-55BEA5094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0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History of the Metis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28956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Pemmican Proclamation </a:t>
            </a:r>
            <a:endParaRPr lang="en-US" sz="2400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Battle of Seven Oakes</a:t>
            </a:r>
          </a:p>
          <a:p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Red River Rebellion</a:t>
            </a:r>
          </a:p>
          <a:p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Manitoba Act</a:t>
            </a:r>
          </a:p>
          <a:p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Northwest Uprising</a:t>
            </a:r>
          </a:p>
          <a:p>
            <a:r>
              <a:rPr lang="en-US" sz="2400" dirty="0">
                <a:solidFill>
                  <a:schemeClr val="tx1"/>
                </a:solidFill>
              </a:rPr>
              <a:t>Hanging of Louis Riel</a:t>
            </a:r>
          </a:p>
        </p:txBody>
      </p:sp>
    </p:spTree>
    <p:extLst>
      <p:ext uri="{BB962C8B-B14F-4D97-AF65-F5344CB8AC3E}">
        <p14:creationId xmlns:p14="http://schemas.microsoft.com/office/powerpoint/2010/main" val="2053235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228600"/>
            <a:ext cx="8229600" cy="1143000"/>
          </a:xfrm>
        </p:spPr>
        <p:txBody>
          <a:bodyPr/>
          <a:lstStyle/>
          <a:p>
            <a:pPr algn="l"/>
            <a:r>
              <a:rPr lang="en-US"/>
              <a:t>The History of the Metis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b="1" u="sng" dirty="0" smtClean="0">
                <a:latin typeface="Times New Roman" pitchFamily="18" charset="0"/>
              </a:rPr>
              <a:t>Lord Selkirk</a:t>
            </a:r>
            <a:endParaRPr lang="en-US" sz="24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400" dirty="0" smtClean="0">
                <a:latin typeface="Times New Roman" pitchFamily="18" charset="0"/>
              </a:rPr>
              <a:t>-330,000km of traditional Metis land was given to Lord Selkirk by HBC</a:t>
            </a:r>
            <a:endParaRPr lang="en-US" sz="24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400" dirty="0" smtClean="0">
                <a:latin typeface="Times New Roman" pitchFamily="18" charset="0"/>
              </a:rPr>
              <a:t>-</a:t>
            </a:r>
            <a:r>
              <a:rPr lang="en-US" sz="2400" u="sng" dirty="0" smtClean="0">
                <a:latin typeface="Times New Roman" pitchFamily="18" charset="0"/>
              </a:rPr>
              <a:t>his plan with the land</a:t>
            </a:r>
            <a:r>
              <a:rPr lang="en-US" sz="2400" dirty="0" smtClean="0">
                <a:latin typeface="Times New Roman" pitchFamily="18" charset="0"/>
              </a:rPr>
              <a:t>:  populate it with settlers and farm it</a:t>
            </a:r>
            <a:endParaRPr lang="en-US" sz="24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400" dirty="0" smtClean="0">
                <a:latin typeface="Times New Roman" pitchFamily="18" charset="0"/>
              </a:rPr>
              <a:t>-</a:t>
            </a:r>
            <a:r>
              <a:rPr lang="en-US" sz="2400" dirty="0">
                <a:latin typeface="Times New Roman" pitchFamily="18" charset="0"/>
              </a:rPr>
              <a:t>1814 “</a:t>
            </a:r>
            <a:r>
              <a:rPr lang="en-US" sz="2400" b="1" u="sng" dirty="0">
                <a:latin typeface="Times New Roman" pitchFamily="18" charset="0"/>
              </a:rPr>
              <a:t>Pemmican Proclamation</a:t>
            </a:r>
            <a:r>
              <a:rPr lang="en-US" sz="2400" dirty="0">
                <a:latin typeface="Times New Roman" pitchFamily="18" charset="0"/>
              </a:rPr>
              <a:t>” </a:t>
            </a:r>
            <a:endParaRPr lang="en-US" sz="2400" dirty="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400" dirty="0">
                <a:latin typeface="Times New Roman" pitchFamily="18" charset="0"/>
                <a:sym typeface="Wingdings" pitchFamily="2" charset="2"/>
              </a:rPr>
              <a:t>	</a:t>
            </a:r>
            <a:r>
              <a:rPr lang="en-US" sz="2400" dirty="0" smtClean="0">
                <a:latin typeface="Times New Roman" pitchFamily="18" charset="0"/>
                <a:sym typeface="Wingdings" pitchFamily="2" charset="2"/>
              </a:rPr>
              <a:t>prevented </a:t>
            </a:r>
            <a:r>
              <a:rPr lang="en-US" sz="2400" dirty="0">
                <a:latin typeface="Times New Roman" pitchFamily="18" charset="0"/>
                <a:sym typeface="Wingdings" pitchFamily="2" charset="2"/>
              </a:rPr>
              <a:t>Metis people from selling / trading </a:t>
            </a:r>
            <a:r>
              <a:rPr lang="en-US" sz="2400" dirty="0" smtClean="0">
                <a:latin typeface="Times New Roman" pitchFamily="18" charset="0"/>
                <a:sym typeface="Wingdings" pitchFamily="2" charset="2"/>
              </a:rPr>
              <a:t>food </a:t>
            </a:r>
            <a:endParaRPr lang="en-US" sz="2400" dirty="0">
              <a:latin typeface="Times New Roman" pitchFamily="18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sz="2400" b="1" dirty="0">
                <a:latin typeface="Times New Roman" pitchFamily="18" charset="0"/>
                <a:sym typeface="Wingdings" pitchFamily="2" charset="2"/>
              </a:rPr>
              <a:t>	</a:t>
            </a:r>
            <a:r>
              <a:rPr lang="en-US" sz="2400" b="1" dirty="0" smtClean="0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sz="2400" dirty="0" smtClean="0">
                <a:latin typeface="Times New Roman" pitchFamily="18" charset="0"/>
                <a:sym typeface="Wingdings" pitchFamily="2" charset="2"/>
              </a:rPr>
              <a:t>Pemmican </a:t>
            </a:r>
            <a:r>
              <a:rPr lang="en-US" sz="2400" dirty="0" err="1" smtClean="0">
                <a:latin typeface="Times New Roman" pitchFamily="18" charset="0"/>
                <a:sym typeface="Wingdings" pitchFamily="2" charset="2"/>
              </a:rPr>
              <a:t>Proc</a:t>
            </a:r>
            <a:r>
              <a:rPr lang="en-US" sz="2400" dirty="0" smtClean="0">
                <a:latin typeface="Times New Roman" pitchFamily="18" charset="0"/>
                <a:sym typeface="Wingdings" pitchFamily="2" charset="2"/>
              </a:rPr>
              <a:t> + lost land = upset Metis</a:t>
            </a:r>
          </a:p>
          <a:p>
            <a:pPr>
              <a:buFontTx/>
              <a:buNone/>
            </a:pPr>
            <a:endParaRPr lang="en-US" sz="2400" b="1" u="sng" dirty="0" smtClean="0">
              <a:latin typeface="Times New Roman" pitchFamily="18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sz="2400" b="1" u="sng" dirty="0" smtClean="0">
                <a:latin typeface="Times New Roman" pitchFamily="18" charset="0"/>
                <a:sym typeface="Wingdings" pitchFamily="2" charset="2"/>
              </a:rPr>
              <a:t>1816 The </a:t>
            </a:r>
            <a:r>
              <a:rPr lang="en-US" sz="2400" b="1" u="sng" dirty="0">
                <a:latin typeface="Times New Roman" pitchFamily="18" charset="0"/>
                <a:sym typeface="Wingdings" pitchFamily="2" charset="2"/>
              </a:rPr>
              <a:t>Battle of Seven Oaks:</a:t>
            </a:r>
            <a:endParaRPr lang="en-US" sz="2400" dirty="0">
              <a:latin typeface="Times New Roman" pitchFamily="18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sz="2400" dirty="0" smtClean="0">
                <a:latin typeface="Times New Roman" pitchFamily="18" charset="0"/>
                <a:sym typeface="Wingdings" pitchFamily="2" charset="2"/>
              </a:rPr>
              <a:t>-Metis fought against Selkirk and settlers</a:t>
            </a:r>
          </a:p>
          <a:p>
            <a:pPr>
              <a:buFontTx/>
              <a:buNone/>
            </a:pPr>
            <a:r>
              <a:rPr lang="en-US" sz="2400" dirty="0" smtClean="0">
                <a:latin typeface="Times New Roman" pitchFamily="18" charset="0"/>
                <a:sym typeface="Wingdings" pitchFamily="2" charset="2"/>
              </a:rPr>
              <a:t>-</a:t>
            </a:r>
            <a:r>
              <a:rPr lang="en-US" sz="2400" dirty="0">
                <a:latin typeface="Times New Roman" pitchFamily="18" charset="0"/>
                <a:sym typeface="Wingdings" pitchFamily="2" charset="2"/>
              </a:rPr>
              <a:t>the metis owned. </a:t>
            </a:r>
            <a:endParaRPr lang="en-US" sz="2400" dirty="0" smtClean="0">
              <a:latin typeface="Times New Roman" pitchFamily="18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sz="2400" dirty="0" smtClean="0">
                <a:latin typeface="Times New Roman" pitchFamily="18" charset="0"/>
                <a:sym typeface="Wingdings" pitchFamily="2" charset="2"/>
              </a:rPr>
              <a:t>-</a:t>
            </a:r>
            <a:r>
              <a:rPr lang="en-US" sz="2400" dirty="0">
                <a:latin typeface="Times New Roman" pitchFamily="18" charset="0"/>
                <a:sym typeface="Wingdings" pitchFamily="2" charset="2"/>
              </a:rPr>
              <a:t>this marked the birth of the </a:t>
            </a:r>
            <a:r>
              <a:rPr lang="en-US" sz="2400" b="1" dirty="0">
                <a:latin typeface="Times New Roman" pitchFamily="18" charset="0"/>
                <a:sym typeface="Wingdings" pitchFamily="2" charset="2"/>
              </a:rPr>
              <a:t>Metis nation</a:t>
            </a:r>
            <a:endParaRPr lang="en-US" sz="2400" b="1" u="sng" dirty="0">
              <a:latin typeface="Times New Roman" pitchFamily="18" charset="0"/>
              <a:sym typeface="Wingdings" pitchFamily="2" charset="2"/>
            </a:endParaRPr>
          </a:p>
          <a:p>
            <a:pPr>
              <a:buFontTx/>
              <a:buNone/>
            </a:pPr>
            <a:endParaRPr lang="en-US" sz="2400" b="1" u="sng" dirty="0">
              <a:latin typeface="Times New Roman" pitchFamily="18" charset="0"/>
            </a:endParaRPr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3352800"/>
            <a:ext cx="3657600" cy="343535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80062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/>
          <a:lstStyle/>
          <a:p>
            <a:pPr algn="l"/>
            <a:r>
              <a:rPr lang="en-US"/>
              <a:t>Red River Rebellion:</a:t>
            </a:r>
            <a:endParaRPr lang="en-US" sz="28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u="sng" dirty="0">
                <a:latin typeface="Times New Roman" pitchFamily="18" charset="0"/>
              </a:rPr>
              <a:t>1869</a:t>
            </a:r>
            <a:r>
              <a:rPr lang="en-US" sz="2400" dirty="0">
                <a:latin typeface="Times New Roman" pitchFamily="18" charset="0"/>
              </a:rPr>
              <a:t> – HBC sold </a:t>
            </a:r>
            <a:r>
              <a:rPr lang="en-US" sz="2400" dirty="0" err="1">
                <a:latin typeface="Times New Roman" pitchFamily="18" charset="0"/>
              </a:rPr>
              <a:t>Ruperts</a:t>
            </a:r>
            <a:r>
              <a:rPr lang="en-US" sz="2400" dirty="0">
                <a:latin typeface="Times New Roman" pitchFamily="18" charset="0"/>
              </a:rPr>
              <a:t> Land </a:t>
            </a:r>
            <a:r>
              <a:rPr lang="en-US" sz="2400" dirty="0" smtClean="0">
                <a:latin typeface="Times New Roman" pitchFamily="18" charset="0"/>
              </a:rPr>
              <a:t>(traditional Metis land) to Canada</a:t>
            </a:r>
            <a:endParaRPr lang="en-US" sz="24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400" dirty="0" smtClean="0">
                <a:latin typeface="Times New Roman" pitchFamily="18" charset="0"/>
              </a:rPr>
              <a:t>-Metis not consulted</a:t>
            </a:r>
            <a:endParaRPr lang="en-US" sz="24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400" dirty="0" smtClean="0">
                <a:latin typeface="Times New Roman" pitchFamily="18" charset="0"/>
              </a:rPr>
              <a:t>-Metis not recognized as ‘land owners’</a:t>
            </a:r>
            <a:endParaRPr lang="en-US" sz="24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400" dirty="0" smtClean="0">
                <a:latin typeface="Times New Roman" pitchFamily="18" charset="0"/>
              </a:rPr>
              <a:t>-gov’t wanted to populate area with settlers and farm it</a:t>
            </a:r>
            <a:endParaRPr lang="en-US" sz="24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400" dirty="0" smtClean="0">
                <a:latin typeface="Times New Roman" pitchFamily="18" charset="0"/>
              </a:rPr>
              <a:t>-divided the land into square townships</a:t>
            </a:r>
            <a:endParaRPr lang="en-US" sz="24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400" dirty="0" smtClean="0">
                <a:latin typeface="Times New Roman" pitchFamily="18" charset="0"/>
              </a:rPr>
              <a:t>-disregarded the established Metis strip farms</a:t>
            </a:r>
            <a:endParaRPr lang="en-US" sz="2400" dirty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2400" b="1" u="sng" dirty="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400" b="1" u="sng" dirty="0" smtClean="0">
                <a:latin typeface="Times New Roman" pitchFamily="18" charset="0"/>
              </a:rPr>
              <a:t>The </a:t>
            </a:r>
            <a:r>
              <a:rPr lang="en-US" sz="2400" b="1" u="sng" dirty="0">
                <a:latin typeface="Times New Roman" pitchFamily="18" charset="0"/>
              </a:rPr>
              <a:t>Metis Reaction – a rebellion</a:t>
            </a:r>
          </a:p>
          <a:p>
            <a:pPr>
              <a:buFontTx/>
              <a:buNone/>
            </a:pPr>
            <a:r>
              <a:rPr lang="en-US" sz="2400" dirty="0" smtClean="0">
                <a:latin typeface="Times New Roman" pitchFamily="18" charset="0"/>
              </a:rPr>
              <a:t>-</a:t>
            </a:r>
            <a:r>
              <a:rPr lang="en-US" sz="2400" b="1" u="sng" dirty="0" smtClean="0">
                <a:latin typeface="Times New Roman" pitchFamily="18" charset="0"/>
              </a:rPr>
              <a:t>Louis Riel</a:t>
            </a:r>
            <a:r>
              <a:rPr lang="en-US" sz="2400" dirty="0" smtClean="0">
                <a:latin typeface="Times New Roman" pitchFamily="18" charset="0"/>
              </a:rPr>
              <a:t> – leader of the Metis Rebellion</a:t>
            </a:r>
            <a:endParaRPr lang="en-US" sz="2400" b="1" u="sng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400" dirty="0" smtClean="0">
                <a:latin typeface="Times New Roman" pitchFamily="18" charset="0"/>
              </a:rPr>
              <a:t>-The Rebellion – Metis owned again</a:t>
            </a:r>
          </a:p>
          <a:p>
            <a:pPr>
              <a:buFontTx/>
              <a:buNone/>
            </a:pPr>
            <a:r>
              <a:rPr lang="en-US" sz="2400" dirty="0" smtClean="0">
                <a:latin typeface="Times New Roman" pitchFamily="18" charset="0"/>
              </a:rPr>
              <a:t>			 – imprisoned all against them</a:t>
            </a:r>
          </a:p>
          <a:p>
            <a:pPr>
              <a:buFontTx/>
              <a:buNone/>
            </a:pPr>
            <a:r>
              <a:rPr lang="en-US" sz="2400" dirty="0">
                <a:latin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</a:rPr>
              <a:t>		 – executed Thomas Scott</a:t>
            </a:r>
            <a:endParaRPr lang="en-US" sz="24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400" dirty="0">
                <a:latin typeface="Times New Roman" pitchFamily="18" charset="0"/>
              </a:rPr>
              <a:t>-Riel </a:t>
            </a:r>
            <a:r>
              <a:rPr lang="en-US" sz="2400" dirty="0" smtClean="0">
                <a:latin typeface="Times New Roman" pitchFamily="18" charset="0"/>
              </a:rPr>
              <a:t>created “</a:t>
            </a:r>
            <a:r>
              <a:rPr lang="en-US" sz="2400" b="1" u="sng" dirty="0" smtClean="0">
                <a:latin typeface="Times New Roman" pitchFamily="18" charset="0"/>
              </a:rPr>
              <a:t>Metis </a:t>
            </a:r>
            <a:r>
              <a:rPr lang="en-US" sz="2400" b="1" u="sng" dirty="0">
                <a:latin typeface="Times New Roman" pitchFamily="18" charset="0"/>
              </a:rPr>
              <a:t>Bill of Rights</a:t>
            </a:r>
            <a:r>
              <a:rPr lang="en-US" sz="2400" dirty="0">
                <a:latin typeface="Times New Roman" pitchFamily="18" charset="0"/>
              </a:rPr>
              <a:t>”</a:t>
            </a:r>
            <a:r>
              <a:rPr lang="en-US" sz="2400" dirty="0"/>
              <a:t> </a:t>
            </a:r>
            <a:endParaRPr lang="en-US" sz="24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400" dirty="0" smtClean="0">
                <a:latin typeface="Times New Roman" pitchFamily="18" charset="0"/>
              </a:rPr>
              <a:t>(a constitution that defined and protected Metis people of Canada)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745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9067800" cy="62484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u="sng" dirty="0" smtClean="0">
                <a:latin typeface="Times New Roman" pitchFamily="18" charset="0"/>
              </a:rPr>
              <a:t>Canada’s Reaction</a:t>
            </a:r>
            <a:r>
              <a:rPr lang="en-US" dirty="0" smtClean="0">
                <a:latin typeface="Times New Roman" pitchFamily="18" charset="0"/>
              </a:rPr>
              <a:t>:</a:t>
            </a:r>
          </a:p>
          <a:p>
            <a:pPr>
              <a:buFontTx/>
              <a:buNone/>
            </a:pPr>
            <a:r>
              <a:rPr lang="en-US" dirty="0" smtClean="0">
                <a:latin typeface="Times New Roman" pitchFamily="18" charset="0"/>
              </a:rPr>
              <a:t>-negotiated with Metis </a:t>
            </a:r>
          </a:p>
          <a:p>
            <a:pPr>
              <a:buFontTx/>
              <a:buNone/>
            </a:pPr>
            <a:r>
              <a:rPr lang="en-US" dirty="0" smtClean="0">
                <a:latin typeface="Times New Roman" pitchFamily="18" charset="0"/>
              </a:rPr>
              <a:t>-recognized Metis Bill of Rights</a:t>
            </a:r>
          </a:p>
          <a:p>
            <a:pPr>
              <a:buFontTx/>
              <a:buNone/>
            </a:pPr>
            <a:r>
              <a:rPr lang="en-US" dirty="0" smtClean="0">
                <a:latin typeface="Times New Roman" pitchFamily="18" charset="0"/>
              </a:rPr>
              <a:t>-signed Manitoba Act </a:t>
            </a:r>
            <a:endParaRPr lang="en-US" dirty="0">
              <a:latin typeface="Times New Roman" pitchFamily="18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b="1" u="sng" dirty="0" smtClean="0">
                <a:latin typeface="Times New Roman" pitchFamily="18" charset="0"/>
                <a:sym typeface="Wingdings" pitchFamily="2" charset="2"/>
              </a:rPr>
              <a:t>1870 Manitoba Act</a:t>
            </a:r>
            <a:r>
              <a:rPr lang="en-US" dirty="0" smtClean="0">
                <a:latin typeface="Times New Roman" pitchFamily="18" charset="0"/>
                <a:sym typeface="Wingdings" pitchFamily="2" charset="2"/>
              </a:rPr>
              <a:t>:</a:t>
            </a:r>
            <a:endParaRPr lang="en-US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</a:rPr>
              <a:t>-agreement btw. Metis and Canada</a:t>
            </a: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</a:rPr>
              <a:t>-resulted in new province – Manitoba</a:t>
            </a: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</a:rPr>
              <a:t>-seen as a Metis province</a:t>
            </a:r>
          </a:p>
          <a:p>
            <a:pPr>
              <a:buFontTx/>
              <a:buNone/>
            </a:pPr>
            <a:r>
              <a:rPr lang="en-US" dirty="0" smtClean="0">
                <a:latin typeface="Times New Roman" pitchFamily="18" charset="0"/>
              </a:rPr>
              <a:t>	-</a:t>
            </a:r>
            <a:r>
              <a:rPr lang="en-US" u="sng" dirty="0" smtClean="0">
                <a:latin typeface="Times New Roman" pitchFamily="18" charset="0"/>
              </a:rPr>
              <a:t>Metis were promised</a:t>
            </a:r>
            <a:r>
              <a:rPr lang="en-US" dirty="0" smtClean="0">
                <a:latin typeface="Times New Roman" pitchFamily="18" charset="0"/>
              </a:rPr>
              <a:t>:</a:t>
            </a: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</a:rPr>
              <a:t>	-</a:t>
            </a:r>
            <a:r>
              <a:rPr lang="en-US" dirty="0">
                <a:latin typeface="Times New Roman" pitchFamily="18" charset="0"/>
              </a:rPr>
              <a:t>protection of </a:t>
            </a:r>
            <a:r>
              <a:rPr lang="en-US" dirty="0" smtClean="0">
                <a:latin typeface="Times New Roman" pitchFamily="18" charset="0"/>
              </a:rPr>
              <a:t>Metis culture </a:t>
            </a:r>
            <a:r>
              <a:rPr lang="en-US" dirty="0">
                <a:latin typeface="Times New Roman" pitchFamily="18" charset="0"/>
              </a:rPr>
              <a:t>and way of life</a:t>
            </a:r>
          </a:p>
          <a:p>
            <a:pPr>
              <a:buFontTx/>
              <a:buNone/>
            </a:pPr>
            <a:r>
              <a:rPr lang="en-US" dirty="0">
                <a:latin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</a:rPr>
              <a:t>	-</a:t>
            </a:r>
            <a:r>
              <a:rPr lang="en-US" dirty="0">
                <a:latin typeface="Times New Roman" pitchFamily="18" charset="0"/>
              </a:rPr>
              <a:t>1.4 million hectares of land </a:t>
            </a:r>
            <a:r>
              <a:rPr lang="en-US" dirty="0" smtClean="0">
                <a:latin typeface="Times New Roman" pitchFamily="18" charset="0"/>
              </a:rPr>
              <a:t>(Manitoba)</a:t>
            </a:r>
            <a:endParaRPr lang="en-US" dirty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9144000" cy="1143000"/>
          </a:xfrm>
          <a:noFill/>
          <a:ln/>
        </p:spPr>
        <p:txBody>
          <a:bodyPr/>
          <a:lstStyle/>
          <a:p>
            <a:pPr algn="l"/>
            <a:r>
              <a:rPr lang="en-US" b="1" dirty="0">
                <a:latin typeface="Times New Roman" pitchFamily="18" charset="0"/>
              </a:rPr>
              <a:t>Red River Rebellion</a:t>
            </a:r>
            <a:r>
              <a:rPr lang="en-US" dirty="0">
                <a:latin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</a:rPr>
              <a:t>the birth of a Métis province</a:t>
            </a:r>
          </a:p>
        </p:txBody>
      </p:sp>
    </p:spTree>
    <p:extLst>
      <p:ext uri="{BB962C8B-B14F-4D97-AF65-F5344CB8AC3E}">
        <p14:creationId xmlns:p14="http://schemas.microsoft.com/office/powerpoint/2010/main" val="225615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8686800" cy="1143000"/>
          </a:xfrm>
        </p:spPr>
        <p:txBody>
          <a:bodyPr/>
          <a:lstStyle/>
          <a:p>
            <a:pPr algn="l"/>
            <a:r>
              <a:rPr lang="en-US"/>
              <a:t>After the Manitoba Act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dirty="0" smtClean="0">
                <a:latin typeface="Times New Roman" pitchFamily="18" charset="0"/>
              </a:rPr>
              <a:t>-Canada changed its mind!</a:t>
            </a:r>
            <a:endParaRPr lang="en-US" sz="28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800" dirty="0" smtClean="0">
                <a:latin typeface="Times New Roman" pitchFamily="18" charset="0"/>
              </a:rPr>
              <a:t>-sent 1200 soldiers to Manitoba</a:t>
            </a:r>
            <a:endParaRPr lang="en-US" sz="28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800" dirty="0">
                <a:latin typeface="Times New Roman" pitchFamily="18" charset="0"/>
              </a:rPr>
              <a:t>-Riel fled to the US for fear of being imprisoned </a:t>
            </a:r>
          </a:p>
          <a:p>
            <a:pPr>
              <a:buFontTx/>
              <a:buNone/>
            </a:pPr>
            <a:r>
              <a:rPr lang="en-US" sz="2800" dirty="0" smtClean="0">
                <a:latin typeface="Times New Roman" pitchFamily="18" charset="0"/>
              </a:rPr>
              <a:t>-gov’t very slow in giving land to Metis</a:t>
            </a:r>
          </a:p>
          <a:p>
            <a:pPr>
              <a:buFontTx/>
              <a:buNone/>
            </a:pP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-decided to issue “</a:t>
            </a:r>
            <a:r>
              <a:rPr lang="en-US" sz="2800" b="1" u="sng" dirty="0" smtClean="0">
                <a:latin typeface="Times New Roman" pitchFamily="18" charset="0"/>
                <a:sym typeface="Wingdings" pitchFamily="2" charset="2"/>
              </a:rPr>
              <a:t>land scrip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” </a:t>
            </a:r>
          </a:p>
          <a:p>
            <a:pPr>
              <a:buFontTx/>
              <a:buNone/>
            </a:pPr>
            <a:r>
              <a:rPr lang="en-US" sz="2800" dirty="0">
                <a:latin typeface="Times New Roman" pitchFamily="18" charset="0"/>
                <a:sym typeface="Wingdings" pitchFamily="2" charset="2"/>
              </a:rPr>
              <a:t>	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–certificates that awarded Metis 160-240 acres (usually poor quality)</a:t>
            </a:r>
          </a:p>
          <a:p>
            <a:pPr>
              <a:buFontTx/>
              <a:buNone/>
            </a:pP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-Canada sent more and more settlers Manitoba</a:t>
            </a:r>
          </a:p>
          <a:p>
            <a:pPr>
              <a:buFontTx/>
              <a:buNone/>
            </a:pPr>
            <a:endParaRPr lang="en-US" sz="2800" dirty="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800" dirty="0" smtClean="0">
                <a:latin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</a:rPr>
              <a:t>Result:</a:t>
            </a:r>
          </a:p>
          <a:p>
            <a:pPr>
              <a:buFontTx/>
              <a:buNone/>
            </a:pPr>
            <a:r>
              <a:rPr lang="en-US" sz="2800" dirty="0">
                <a:latin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</a:rPr>
              <a:t>-Metis continue to get discriminated</a:t>
            </a:r>
          </a:p>
          <a:p>
            <a:pPr>
              <a:buFontTx/>
              <a:buNone/>
            </a:pPr>
            <a:r>
              <a:rPr lang="en-US" sz="2800" dirty="0">
                <a:latin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</a:rPr>
              <a:t>-many move west</a:t>
            </a:r>
            <a:endParaRPr 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17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/>
          <a:lstStyle/>
          <a:p>
            <a:pPr algn="l"/>
            <a:r>
              <a:rPr lang="en-US" sz="4000" dirty="0"/>
              <a:t>The Northwest Uprising 1885: </a:t>
            </a:r>
            <a:r>
              <a:rPr lang="en-US" sz="2400" dirty="0" smtClean="0"/>
              <a:t>fight for Metis rights</a:t>
            </a:r>
            <a:endParaRPr lang="en-US" sz="24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u="sng" dirty="0">
                <a:latin typeface="Times New Roman" pitchFamily="18" charset="0"/>
              </a:rPr>
              <a:t>Lead up to the Uprising</a:t>
            </a:r>
            <a:r>
              <a:rPr lang="en-US" sz="2800" dirty="0">
                <a:latin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Times New Roman" pitchFamily="18" charset="0"/>
              </a:rPr>
              <a:t>	-agreements of Manitoba Act not </a:t>
            </a:r>
            <a:r>
              <a:rPr lang="en-US" sz="2800" dirty="0" smtClean="0">
                <a:latin typeface="Times New Roman" pitchFamily="18" charset="0"/>
              </a:rPr>
              <a:t>honored</a:t>
            </a:r>
            <a:endParaRPr lang="en-US" sz="28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Times New Roman" pitchFamily="18" charset="0"/>
              </a:rPr>
              <a:t>	-Metis not </a:t>
            </a:r>
            <a:r>
              <a:rPr lang="en-US" sz="2800" dirty="0" smtClean="0">
                <a:latin typeface="Times New Roman" pitchFamily="18" charset="0"/>
              </a:rPr>
              <a:t>receiving </a:t>
            </a:r>
            <a:r>
              <a:rPr lang="en-US" sz="2800" dirty="0">
                <a:latin typeface="Times New Roman" pitchFamily="18" charset="0"/>
              </a:rPr>
              <a:t>promised land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Times New Roman" pitchFamily="18" charset="0"/>
              </a:rPr>
              <a:t>	-buffalo hunted to near extinction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Times New Roman" pitchFamily="18" charset="0"/>
              </a:rPr>
              <a:t>	-increased # of settlers moving into Metis traditional area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Times New Roman" pitchFamily="18" charset="0"/>
              </a:rPr>
              <a:t>	-CPR (railway) was displacing Metis people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u="sng" dirty="0">
                <a:latin typeface="Times New Roman" pitchFamily="18" charset="0"/>
              </a:rPr>
              <a:t>Gabriel Dumont and Louis Riel’s response: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Times New Roman" pitchFamily="18" charset="0"/>
              </a:rPr>
              <a:t>-1884 </a:t>
            </a:r>
            <a:r>
              <a:rPr lang="en-US" sz="2800" dirty="0" smtClean="0">
                <a:latin typeface="Times New Roman" pitchFamily="18" charset="0"/>
              </a:rPr>
              <a:t>organized and led an attack against the gov’t</a:t>
            </a:r>
            <a:endParaRPr lang="en-US" sz="28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Times New Roman" pitchFamily="18" charset="0"/>
              </a:rPr>
              <a:t>-3 key battles in 1885 from March to May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b="1" u="sng" dirty="0">
                <a:latin typeface="Times New Roman" pitchFamily="18" charset="0"/>
                <a:sym typeface="Wingdings" pitchFamily="2" charset="2"/>
              </a:rPr>
              <a:t>Duck Lake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  and </a:t>
            </a:r>
            <a:r>
              <a:rPr lang="en-US" sz="2800" b="1" u="sng" dirty="0">
                <a:latin typeface="Times New Roman" pitchFamily="18" charset="0"/>
                <a:sym typeface="Wingdings" pitchFamily="2" charset="2"/>
              </a:rPr>
              <a:t>Fish Creek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 were Metis victories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u="sng" dirty="0" err="1">
                <a:latin typeface="Times New Roman" pitchFamily="18" charset="0"/>
                <a:sym typeface="Wingdings" pitchFamily="2" charset="2"/>
              </a:rPr>
              <a:t>Batoche</a:t>
            </a:r>
            <a:r>
              <a:rPr lang="en-US" sz="2800" b="1" u="sng" dirty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800" dirty="0">
                <a:latin typeface="Times New Roman" pitchFamily="18" charset="0"/>
                <a:sym typeface="Wingdings" pitchFamily="2" charset="2"/>
              </a:rPr>
              <a:t> resulted in the surrender of the Metis resistance</a:t>
            </a:r>
            <a:endParaRPr lang="en-US" sz="28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89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algn="l"/>
            <a:r>
              <a:rPr lang="en-US" sz="4000"/>
              <a:t>After the loss at Batoche </a:t>
            </a:r>
            <a:r>
              <a:rPr lang="en-US" sz="3200"/>
              <a:t>(Metis Surrender)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9436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600" dirty="0" smtClean="0">
                <a:latin typeface="Times New Roman" pitchFamily="18" charset="0"/>
              </a:rPr>
              <a:t>-The </a:t>
            </a:r>
            <a:r>
              <a:rPr lang="en-US" sz="2600" dirty="0" err="1" smtClean="0">
                <a:latin typeface="Times New Roman" pitchFamily="18" charset="0"/>
              </a:rPr>
              <a:t>Govt</a:t>
            </a:r>
            <a:r>
              <a:rPr lang="en-US" sz="2600" dirty="0" smtClean="0">
                <a:latin typeface="Times New Roman" pitchFamily="18" charset="0"/>
              </a:rPr>
              <a:t> had many </a:t>
            </a:r>
            <a:r>
              <a:rPr lang="en-US" sz="2600" b="1" u="sng" dirty="0" smtClean="0">
                <a:latin typeface="Times New Roman" pitchFamily="18" charset="0"/>
              </a:rPr>
              <a:t>Trials</a:t>
            </a:r>
            <a:r>
              <a:rPr lang="en-US" sz="2600" dirty="0" smtClean="0">
                <a:latin typeface="Times New Roman" pitchFamily="18" charset="0"/>
              </a:rPr>
              <a:t> to convict the Metis supporters</a:t>
            </a:r>
          </a:p>
          <a:p>
            <a:pPr>
              <a:buFontTx/>
              <a:buNone/>
            </a:pPr>
            <a:r>
              <a:rPr lang="en-US" sz="2600" dirty="0" smtClean="0">
                <a:latin typeface="Times New Roman" pitchFamily="18" charset="0"/>
              </a:rPr>
              <a:t>-</a:t>
            </a:r>
            <a:r>
              <a:rPr lang="en-US" sz="2600" b="1" u="sng" dirty="0" smtClean="0">
                <a:latin typeface="Times New Roman" pitchFamily="18" charset="0"/>
              </a:rPr>
              <a:t>Big Bear and </a:t>
            </a:r>
            <a:r>
              <a:rPr lang="en-US" sz="2600" b="1" u="sng" dirty="0" err="1" smtClean="0">
                <a:latin typeface="Times New Roman" pitchFamily="18" charset="0"/>
              </a:rPr>
              <a:t>Poundmaker</a:t>
            </a:r>
            <a:r>
              <a:rPr lang="en-US" sz="2600" dirty="0" smtClean="0">
                <a:latin typeface="Times New Roman" pitchFamily="18" charset="0"/>
              </a:rPr>
              <a:t> (FN chiefs that fought along Riel) </a:t>
            </a:r>
          </a:p>
          <a:p>
            <a:pPr>
              <a:buFontTx/>
              <a:buNone/>
            </a:pPr>
            <a:r>
              <a:rPr lang="en-US" sz="2600" dirty="0" smtClean="0">
                <a:latin typeface="Times New Roman" pitchFamily="18" charset="0"/>
              </a:rPr>
              <a:t>	-charged with high treason</a:t>
            </a:r>
          </a:p>
          <a:p>
            <a:pPr>
              <a:buFontTx/>
              <a:buNone/>
            </a:pPr>
            <a:r>
              <a:rPr lang="en-US" sz="2600" dirty="0" smtClean="0">
                <a:latin typeface="Times New Roman" pitchFamily="18" charset="0"/>
              </a:rPr>
              <a:t>	-sentenced to 3 years in prison  </a:t>
            </a:r>
          </a:p>
          <a:p>
            <a:pPr>
              <a:buFontTx/>
              <a:buNone/>
            </a:pPr>
            <a:r>
              <a:rPr lang="en-US" sz="2600" dirty="0" smtClean="0">
                <a:latin typeface="Times New Roman" pitchFamily="18" charset="0"/>
                <a:sym typeface="Wingdings" pitchFamily="2" charset="2"/>
              </a:rPr>
              <a:t>	-both died within a few months of returning to their reserve (poor health)</a:t>
            </a:r>
          </a:p>
          <a:p>
            <a:pPr>
              <a:buFontTx/>
              <a:buNone/>
            </a:pPr>
            <a:r>
              <a:rPr lang="en-US" sz="2600" dirty="0" smtClean="0">
                <a:latin typeface="Times New Roman" pitchFamily="18" charset="0"/>
                <a:sym typeface="Wingdings" pitchFamily="2" charset="2"/>
              </a:rPr>
              <a:t> -</a:t>
            </a:r>
            <a:r>
              <a:rPr lang="en-US" sz="2600" b="1" u="sng" dirty="0" smtClean="0">
                <a:latin typeface="Times New Roman" pitchFamily="18" charset="0"/>
                <a:sym typeface="Wingdings" pitchFamily="2" charset="2"/>
              </a:rPr>
              <a:t>Gabriel Dumont</a:t>
            </a:r>
            <a:r>
              <a:rPr lang="en-US" sz="2600" dirty="0" smtClean="0">
                <a:latin typeface="Times New Roman" pitchFamily="18" charset="0"/>
                <a:sym typeface="Wingdings" pitchFamily="2" charset="2"/>
              </a:rPr>
              <a:t> – fled to the US</a:t>
            </a:r>
          </a:p>
          <a:p>
            <a:pPr>
              <a:buFontTx/>
              <a:buNone/>
            </a:pPr>
            <a:r>
              <a:rPr lang="en-US" sz="2600" dirty="0" smtClean="0">
                <a:latin typeface="Times New Roman" pitchFamily="18" charset="0"/>
                <a:sym typeface="Wingdings" pitchFamily="2" charset="2"/>
              </a:rPr>
              <a:t>-</a:t>
            </a:r>
            <a:r>
              <a:rPr lang="en-US" sz="2600" b="1" u="sng" dirty="0" smtClean="0">
                <a:latin typeface="Times New Roman" pitchFamily="18" charset="0"/>
                <a:sym typeface="Wingdings" pitchFamily="2" charset="2"/>
              </a:rPr>
              <a:t>Louis Riel</a:t>
            </a:r>
            <a:r>
              <a:rPr lang="en-US" sz="2600" dirty="0" smtClean="0">
                <a:latin typeface="Times New Roman" pitchFamily="18" charset="0"/>
                <a:sym typeface="Wingdings" pitchFamily="2" charset="2"/>
              </a:rPr>
              <a:t> – charged with “High Treason” </a:t>
            </a:r>
          </a:p>
          <a:p>
            <a:pPr>
              <a:buFontTx/>
              <a:buNone/>
            </a:pPr>
            <a:r>
              <a:rPr lang="en-US" sz="2600" dirty="0" smtClean="0">
                <a:latin typeface="Times New Roman" pitchFamily="18" charset="0"/>
                <a:sym typeface="Wingdings" pitchFamily="2" charset="2"/>
              </a:rPr>
              <a:t>-tried by a jury of 6 English speaking protestants (he was </a:t>
            </a:r>
            <a:r>
              <a:rPr lang="en-US" sz="2600" dirty="0" err="1" smtClean="0">
                <a:latin typeface="Times New Roman" pitchFamily="18" charset="0"/>
                <a:sym typeface="Wingdings" pitchFamily="2" charset="2"/>
              </a:rPr>
              <a:t>french</a:t>
            </a:r>
            <a:r>
              <a:rPr lang="en-US" sz="2600" dirty="0" smtClean="0">
                <a:latin typeface="Times New Roman" pitchFamily="18" charset="0"/>
                <a:sym typeface="Wingdings" pitchFamily="2" charset="2"/>
              </a:rPr>
              <a:t> catholic)</a:t>
            </a:r>
          </a:p>
          <a:p>
            <a:pPr>
              <a:buFontTx/>
              <a:buNone/>
            </a:pPr>
            <a:r>
              <a:rPr lang="en-US" sz="2600" dirty="0" smtClean="0">
                <a:latin typeface="Times New Roman" pitchFamily="18" charset="0"/>
                <a:sym typeface="Wingdings" pitchFamily="2" charset="2"/>
              </a:rPr>
              <a:t>-tried under a 500 year old British law rather than the Canadian Treason law –</a:t>
            </a:r>
            <a:r>
              <a:rPr lang="en-US" sz="2000" dirty="0" smtClean="0">
                <a:latin typeface="Times New Roman" pitchFamily="18" charset="0"/>
                <a:sym typeface="Wingdings" pitchFamily="2" charset="2"/>
              </a:rPr>
              <a:t>done so that he could be executed rather than imprisoned</a:t>
            </a:r>
            <a:endParaRPr lang="en-US" sz="2600" dirty="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2600" dirty="0" smtClean="0">
                <a:latin typeface="Times New Roman" pitchFamily="18" charset="0"/>
              </a:rPr>
              <a:t>-Nov 16 1885 he was hanged</a:t>
            </a:r>
            <a:endParaRPr lang="en-US" sz="26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4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8686800" cy="1143000"/>
          </a:xfrm>
        </p:spPr>
        <p:txBody>
          <a:bodyPr/>
          <a:lstStyle/>
          <a:p>
            <a:pPr algn="l"/>
            <a:r>
              <a:rPr lang="en-US"/>
              <a:t>Many Metis moved west…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62000"/>
            <a:ext cx="9144000" cy="4530725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-after Riel’s death, many Metis migrated west to Sask, Albt, and BC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>
                <a:sym typeface="Wingdings" pitchFamily="2" charset="2"/>
              </a:rPr>
              <a:t> </a:t>
            </a:r>
          </a:p>
        </p:txBody>
      </p:sp>
      <p:pic>
        <p:nvPicPr>
          <p:cNvPr id="10244" name="Picture 4" descr="preview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973263"/>
            <a:ext cx="8382000" cy="4619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16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283</Words>
  <Application>Microsoft Office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History of the Metis  </vt:lpstr>
      <vt:lpstr>The History of the Metis</vt:lpstr>
      <vt:lpstr>Red River Rebellion:</vt:lpstr>
      <vt:lpstr>Red River Rebellion: the birth of a Métis province</vt:lpstr>
      <vt:lpstr>After the Manitoba Act </vt:lpstr>
      <vt:lpstr>The Northwest Uprising 1885: fight for Metis rights</vt:lpstr>
      <vt:lpstr>After the loss at Batoche (Metis Surrender)</vt:lpstr>
      <vt:lpstr>Many Metis moved west…</vt:lpstr>
    </vt:vector>
  </TitlesOfParts>
  <Company>School District 67 - Okanagan Skaha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the Métis</dc:title>
  <dc:creator>Hyde, Dustin</dc:creator>
  <cp:lastModifiedBy>Hyde, Dustin</cp:lastModifiedBy>
  <cp:revision>10</cp:revision>
  <dcterms:created xsi:type="dcterms:W3CDTF">2014-01-20T16:23:12Z</dcterms:created>
  <dcterms:modified xsi:type="dcterms:W3CDTF">2014-04-21T17:06:39Z</dcterms:modified>
</cp:coreProperties>
</file>