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31398A-917E-4AC5-AD4C-CA9CE4FF4EAB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D3A415-AB7F-4540-B938-ABDB6001F8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42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2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2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68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2C9D4AC-C862-41B2-A229-551519DEB2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03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8A55B6D-C4DB-4C14-8ECF-DAF5AE7D47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9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8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1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0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84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5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0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8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2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0B63B-C3DB-4B3C-A49E-EE0B52117047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1F0D-3A05-4C7E-AB4F-5C9E204EE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91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hyperlink" Target="http://www.google.ca/url?sa=i&amp;rct=j&amp;q=&amp;esrc=s&amp;frm=1&amp;source=images&amp;cd=&amp;cad=rja&amp;docid=M1yRLs4Pf_oShM&amp;tbnid=jCNyj5omX5c6HM:&amp;ved=0CAUQjRw&amp;url=http://www.thisnext.com/item/93F0522B/White-Dentalium-Necklace-in&amp;ei=zAs6Ut-HN8X5qwHuz4DgCg&amp;bvm=bv.52288139,d.aWM&amp;psig=AFQjCNEIP5l1FbZQ-kWDCp6FGDGDhxsiQA&amp;ust=1379622178219961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docid=gybnh-1XBIWMcM&amp;tbnid=_khxVNGlFgRJvM:&amp;ved=0CAUQjRw&amp;url=http://www.nuuchahnulth.org/language/sea_creatures/oolichan.html&amp;ei=Kws6Uq2yEdL-qgGMnYDwBg&amp;bvm=bv.52288139,d.aWM&amp;psig=AFQjCNEnhiZZAeGrltgkSdm0hi5RJNionw&amp;ust=137962205451893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hyperlink" Target="http://www.google.ca/url?sa=i&amp;rct=j&amp;q=&amp;esrc=s&amp;frm=1&amp;source=images&amp;cd=&amp;cad=rja&amp;docid=OYkKF9wrhEZq8M&amp;tbnid=LGe2_drUVJMV3M:&amp;ved=0CAUQjRw&amp;url=http://jaalen.net/shields/&amp;ei=tAw6Us7ZLsaXqAHb34GoAg&amp;bvm=bv.52288139,d.aWM&amp;psig=AFQjCNELHBsBtW598Ts1Uz5hnA-PCLSymQ&amp;ust=1379622434667383" TargetMode="External"/><Relationship Id="rId5" Type="http://schemas.openxmlformats.org/officeDocument/2006/relationships/hyperlink" Target="http://www.google.ca/url?sa=i&amp;rct=j&amp;q=&amp;esrc=s&amp;frm=1&amp;source=images&amp;cd=&amp;cad=rja&amp;docid=aRdfacJ_7ZcYlM&amp;tbnid=fPSY4N-iwHr6zM:&amp;ved=0CAUQjRw&amp;url=http://science.halleyhosting.com/nature/denali/flora/4/oleaster/canadensis.htm&amp;ei=Zgs6UrfZK9HbqQHv54HYBg&amp;bvm=bv.52288139,d.aWM&amp;psig=AFQjCNF2e4G4YR6c7cGEhsmgniFWpDuztA&amp;ust=1379622107559829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png"/><Relationship Id="rId9" Type="http://schemas.openxmlformats.org/officeDocument/2006/relationships/hyperlink" Target="http://www.google.ca/url?sa=i&amp;rct=j&amp;q=&amp;esrc=s&amp;frm=1&amp;source=images&amp;cd=&amp;cad=rja&amp;docid=vXj-hUm0sBS7XM&amp;tbnid=-ctJ-jKNJsWleM:&amp;ved=0CAUQjRw&amp;url=http://environment.fhwa.dot.gov/strmlng/newsletters/nov11nl.asp&amp;ei=Ygw6Uvv1PJTJqQHR74DICw&amp;bvm=bv.52288139,d.aWM&amp;psig=AFQjCNHSt3k2y_V89-FmaiJrHNWTERlk8Q&amp;ust=137962232599426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hatscookingamerica.net/History/Smelt.htm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D67\DISTRICT\PSS\STAFF-USERDATA\DHYDE\HomeDrive\BC%20FN%2012\Chapter%20Power%20Points\Chap%203%20Power%20Point\Oolichan_Oil_Elixir_of_the_Sea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tWp5TVCFTxo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XCSvEmoHI5M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youtube.com/watch?v=gRzj58VIic8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watch?v=Cfc0eEGHeZ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ivilization.ca/cmc/exhibitions/tresors/treasure/233eng.shtml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nuuchahnulth.org/language/img_audio_seacreatures/oolichan/Oolicha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8781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Obsi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114800"/>
            <a:ext cx="3800475" cy="2695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 descr="http://science.halleyhosting.com/nature/denali/flora/4/oleaster/shepherdiacanadensis7a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3" y="4343400"/>
            <a:ext cx="2370867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2.thisnext.com/media/largest_dimension/AAC535B5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6" y="4419600"/>
            <a:ext cx="1895474" cy="225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975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Important Trade Items</a:t>
            </a:r>
            <a:endParaRPr lang="en-US" sz="4800" b="1" dirty="0"/>
          </a:p>
        </p:txBody>
      </p:sp>
      <p:pic>
        <p:nvPicPr>
          <p:cNvPr id="1032" name="Picture 8" descr="http://environment.fhwa.dot.gov/strmlng/newsletters/images/nov11nl_2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62112"/>
            <a:ext cx="3118210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jaalen.net/wp-content/gallery/carvings/shield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62112"/>
            <a:ext cx="18288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485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902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Trade Items cont’d.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r>
              <a:rPr lang="en-US" sz="2800" dirty="0"/>
              <a:t>7)  </a:t>
            </a:r>
            <a:r>
              <a:rPr lang="en-US" sz="2800" u="sng" dirty="0"/>
              <a:t>Slaves:</a:t>
            </a:r>
            <a:r>
              <a:rPr lang="en-US" sz="2800" dirty="0"/>
              <a:t> people that were captured during warfare and taken into a FN community –they would be forced to help that nation (usually in the form of </a:t>
            </a:r>
            <a:r>
              <a:rPr lang="en-US" sz="2800" dirty="0" err="1"/>
              <a:t>labour</a:t>
            </a:r>
            <a:r>
              <a:rPr lang="en-US" sz="28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-generally more common on the costal territories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-a sign of wealth and prestige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-chiefs would have slaves and use them for </a:t>
            </a:r>
            <a:r>
              <a:rPr lang="en-US" sz="2800" dirty="0" err="1"/>
              <a:t>labour</a:t>
            </a:r>
            <a:r>
              <a:rPr lang="en-US" sz="2800" dirty="0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-Slaves became an important trade commodity</a:t>
            </a:r>
          </a:p>
        </p:txBody>
      </p:sp>
    </p:spTree>
    <p:extLst>
      <p:ext uri="{BB962C8B-B14F-4D97-AF65-F5344CB8AC3E}">
        <p14:creationId xmlns:p14="http://schemas.microsoft.com/office/powerpoint/2010/main" val="9002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All the trade items just covered are broken into 2 main groups: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sz="2400" dirty="0"/>
              <a:t>1)  </a:t>
            </a:r>
            <a:r>
              <a:rPr lang="en-US" sz="2400" u="sng" dirty="0"/>
              <a:t>Items of Necessity:</a:t>
            </a:r>
            <a:r>
              <a:rPr lang="en-US" sz="2400" dirty="0"/>
              <a:t> (needed for survival)</a:t>
            </a:r>
            <a:endParaRPr lang="en-US" sz="2400" u="sng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	-</a:t>
            </a:r>
            <a:r>
              <a:rPr lang="en-US" sz="2400" dirty="0" err="1"/>
              <a:t>Oolichan</a:t>
            </a:r>
            <a:r>
              <a:rPr lang="en-US" sz="2400" dirty="0"/>
              <a:t>, Obsidian, Soapberry, Indian Hemp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-all of the standard resources that were traded </a:t>
            </a:r>
            <a:r>
              <a:rPr lang="en-US" sz="2400" dirty="0">
                <a:sym typeface="Wingdings" pitchFamily="2" charset="2"/>
              </a:rPr>
              <a:t> salmon, halibut, furs, plants etc.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2) </a:t>
            </a:r>
            <a:r>
              <a:rPr lang="en-US" sz="2400" u="sng" dirty="0"/>
              <a:t>Items of Prestige / Wealth</a:t>
            </a:r>
            <a:r>
              <a:rPr lang="en-US" sz="2400" dirty="0"/>
              <a:t>: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-</a:t>
            </a:r>
            <a:r>
              <a:rPr lang="en-US" sz="2400" dirty="0" err="1"/>
              <a:t>Dentalium</a:t>
            </a:r>
            <a:r>
              <a:rPr lang="en-US" sz="2400" dirty="0"/>
              <a:t>, Copper, Slaves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-owning these items was a symbol of wealth</a:t>
            </a:r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All of these items had a </a:t>
            </a:r>
            <a:r>
              <a:rPr lang="en-US" sz="2000" b="1" u="sng" dirty="0"/>
              <a:t>Medium of Exchange</a:t>
            </a:r>
            <a:endParaRPr lang="en-US" sz="2000" dirty="0"/>
          </a:p>
          <a:p>
            <a:pPr>
              <a:buFont typeface="Wingdings" pitchFamily="2" charset="2"/>
              <a:buNone/>
            </a:pPr>
            <a:r>
              <a:rPr lang="en-US" sz="2000" dirty="0"/>
              <a:t>	-something that people agree has a value and can be used to exchange goods and services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-this means that they acted as money does today</a:t>
            </a:r>
          </a:p>
          <a:p>
            <a:pPr>
              <a:buFont typeface="Wingdings" pitchFamily="2" charset="2"/>
              <a:buNone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797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Important Trade Items: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1) </a:t>
            </a:r>
            <a:r>
              <a:rPr lang="en-US" sz="2400" u="sng" dirty="0" err="1"/>
              <a:t>Oolichan</a:t>
            </a:r>
            <a:r>
              <a:rPr lang="en-US" sz="2400" dirty="0"/>
              <a:t>: the ever important and nutritious fish oil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 dirty="0">
                <a:sym typeface="Wingdings" pitchFamily="2" charset="2"/>
              </a:rPr>
              <a:t> the small fish that yielded </a:t>
            </a:r>
            <a:r>
              <a:rPr lang="en-US" sz="2400" dirty="0" err="1">
                <a:sym typeface="Wingdings" pitchFamily="2" charset="2"/>
              </a:rPr>
              <a:t>Oolichan</a:t>
            </a:r>
            <a:r>
              <a:rPr lang="en-US" sz="2400" dirty="0">
                <a:sym typeface="Wingdings" pitchFamily="2" charset="2"/>
              </a:rPr>
              <a:t> oil were found in 	the ocean.  FN’s would extract the oil and then take to </a:t>
            </a:r>
            <a:r>
              <a:rPr lang="en-US" sz="2400" dirty="0" smtClean="0">
                <a:sym typeface="Wingdings" pitchFamily="2" charset="2"/>
              </a:rPr>
              <a:t>	the interior </a:t>
            </a:r>
            <a:r>
              <a:rPr lang="en-US" sz="2400" dirty="0">
                <a:sym typeface="Wingdings" pitchFamily="2" charset="2"/>
              </a:rPr>
              <a:t>of BC to trade with the interior peoples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	</a:t>
            </a:r>
            <a:r>
              <a:rPr lang="en-US" sz="2400" u="sng" dirty="0">
                <a:sym typeface="Wingdings" pitchFamily="2" charset="2"/>
              </a:rPr>
              <a:t>Grease Trails</a:t>
            </a:r>
            <a:r>
              <a:rPr lang="en-US" sz="2400" dirty="0">
                <a:sym typeface="Wingdings" pitchFamily="2" charset="2"/>
              </a:rPr>
              <a:t>:  refers to the trails that created and 	maintained for the trading of </a:t>
            </a:r>
            <a:r>
              <a:rPr lang="en-US" sz="2400" dirty="0" err="1">
                <a:sym typeface="Wingdings" pitchFamily="2" charset="2"/>
              </a:rPr>
              <a:t>Oolichan</a:t>
            </a:r>
            <a:r>
              <a:rPr lang="en-US" sz="2400" dirty="0">
                <a:sym typeface="Wingdings" pitchFamily="2" charset="2"/>
              </a:rPr>
              <a:t> oil  (large numbers 	of FN’s would travel these trails to trade for </a:t>
            </a:r>
            <a:r>
              <a:rPr lang="en-US" sz="2400" dirty="0" err="1">
                <a:sym typeface="Wingdings" pitchFamily="2" charset="2"/>
              </a:rPr>
              <a:t>oolichan</a:t>
            </a:r>
            <a:r>
              <a:rPr lang="en-US" sz="2400" dirty="0">
                <a:sym typeface="Wingdings" pitchFamily="2" charset="2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	-Only found on the Coast of B.C. (pacific ocean)</a:t>
            </a:r>
            <a:endParaRPr lang="en-US" sz="2400" dirty="0"/>
          </a:p>
        </p:txBody>
      </p:sp>
      <p:pic>
        <p:nvPicPr>
          <p:cNvPr id="14340" name="Picture 4" descr="Oolich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70388"/>
            <a:ext cx="32004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Oolichan_Oil_Elixir_of_the_Se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86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0" y="59436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Play to 1:45</a:t>
            </a:r>
          </a:p>
        </p:txBody>
      </p:sp>
    </p:spTree>
    <p:extLst>
      <p:ext uri="{BB962C8B-B14F-4D97-AF65-F5344CB8AC3E}">
        <p14:creationId xmlns:p14="http://schemas.microsoft.com/office/powerpoint/2010/main" val="382369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217308" fill="hold"/>
                                        <p:tgtEl>
                                          <p:spTgt spid="143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451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724400" cy="6858000"/>
          </a:xfrm>
          <a:noFill/>
          <a:ln/>
        </p:spPr>
      </p:pic>
      <p:pic>
        <p:nvPicPr>
          <p:cNvPr id="6451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0"/>
            <a:ext cx="4267200" cy="68580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45093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6324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Important Trade Items Cont’d.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400" dirty="0"/>
              <a:t>2)  </a:t>
            </a:r>
            <a:r>
              <a:rPr lang="en-US" sz="2400" u="sng" dirty="0"/>
              <a:t>Obsidian:</a:t>
            </a:r>
            <a:r>
              <a:rPr lang="en-US" sz="2400" dirty="0"/>
              <a:t> a glass like volcanic rock which was used to make cutting tools – it was highly valuable because of its tiny razor sharp </a:t>
            </a:r>
            <a:r>
              <a:rPr lang="en-US" sz="2400" dirty="0" err="1"/>
              <a:t>microblades</a:t>
            </a:r>
            <a:r>
              <a:rPr lang="en-US" sz="2400" dirty="0"/>
              <a:t> were essential to creating sharp edges (knives)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	</a:t>
            </a:r>
            <a:r>
              <a:rPr lang="en-US" sz="2400" dirty="0">
                <a:sym typeface="Wingdings" pitchFamily="2" charset="2"/>
              </a:rPr>
              <a:t> today Obsidian is used in surgeon scalpels.</a:t>
            </a: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 only 2 places in BC where obsidian can 	be found: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		1) in </a:t>
            </a:r>
            <a:r>
              <a:rPr lang="en-US" sz="2400" dirty="0" err="1"/>
              <a:t>Tahltan</a:t>
            </a:r>
            <a:r>
              <a:rPr lang="en-US" sz="2400" dirty="0"/>
              <a:t> Territory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		2) in </a:t>
            </a:r>
            <a:r>
              <a:rPr lang="en-US" sz="2400" dirty="0" err="1"/>
              <a:t>Dakelh</a:t>
            </a:r>
            <a:r>
              <a:rPr lang="en-US" sz="24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</a:t>
            </a:r>
            <a:endParaRPr 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 smtClean="0"/>
              <a:t>-</a:t>
            </a:r>
            <a:r>
              <a:rPr lang="en-US" sz="2400" dirty="0"/>
              <a:t>Again, FN groups traveled across BC territories to trade for Obsidian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	-scientists can prove that Obsidian was traded up to 8,000 years ago (they can prove this through a method called carbon dating)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90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-381000" y="4267200"/>
            <a:ext cx="4419600" cy="838200"/>
          </a:xfrm>
        </p:spPr>
        <p:txBody>
          <a:bodyPr/>
          <a:lstStyle/>
          <a:p>
            <a:r>
              <a:rPr lang="en-US" sz="2000">
                <a:hlinkClick r:id="rId2"/>
              </a:rPr>
              <a:t>Obsidian Arrow Head Clip</a:t>
            </a:r>
            <a:endParaRPr lang="en-US" sz="2000"/>
          </a:p>
        </p:txBody>
      </p:sp>
      <p:pic>
        <p:nvPicPr>
          <p:cNvPr id="18436" name="Picture 4" descr="Obsidi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04800"/>
            <a:ext cx="3800475" cy="2695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6" descr="Obsidian Too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2660650"/>
            <a:ext cx="5181600" cy="3827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3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69875"/>
            <a:ext cx="8458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Important Trade Items Cont’d: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	</a:t>
            </a:r>
            <a:r>
              <a:rPr lang="en-US" sz="2400" dirty="0"/>
              <a:t>3) </a:t>
            </a:r>
            <a:r>
              <a:rPr lang="en-US" sz="2400" u="sng" dirty="0"/>
              <a:t>Soapberry (</a:t>
            </a:r>
            <a:r>
              <a:rPr lang="en-US" sz="2400" u="sng" dirty="0" err="1"/>
              <a:t>Soopolallie</a:t>
            </a:r>
            <a:r>
              <a:rPr lang="en-US" sz="2400" u="sng" dirty="0"/>
              <a:t>)</a:t>
            </a:r>
            <a:r>
              <a:rPr lang="en-US" sz="2400" dirty="0"/>
              <a:t>:  found only in the Interior regions of BC </a:t>
            </a:r>
            <a:r>
              <a:rPr lang="en-US" sz="2400" dirty="0">
                <a:sym typeface="Wingdings" pitchFamily="2" charset="2"/>
              </a:rPr>
              <a:t> it was a delicacy that was used to make “Indian Ice Cream”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-the berries and other parts of the plant were used for medicinal purposes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-Soapberries would be traded to the costal peoples for foods from the sea – such as dried cockles and herring</a:t>
            </a:r>
            <a:endParaRPr lang="en-US" sz="2400" u="sng" dirty="0"/>
          </a:p>
          <a:p>
            <a:pPr>
              <a:buFont typeface="Wingdings" pitchFamily="2" charset="2"/>
              <a:buNone/>
            </a:pP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21514" name="Picture 10" descr="soapberry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833813"/>
            <a:ext cx="3867150" cy="258603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534400" cy="59023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Important Trade Items Cont’d.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 </a:t>
            </a:r>
            <a:r>
              <a:rPr lang="en-US" sz="2400" dirty="0"/>
              <a:t>4)  </a:t>
            </a:r>
            <a:r>
              <a:rPr lang="en-US" sz="2400" u="sng" dirty="0"/>
              <a:t>Indian Hemp:</a:t>
            </a:r>
            <a:r>
              <a:rPr lang="en-US" sz="2400" dirty="0"/>
              <a:t>  It is an extremely important </a:t>
            </a:r>
            <a:r>
              <a:rPr lang="en-US" sz="2400" dirty="0" err="1"/>
              <a:t>fibre</a:t>
            </a:r>
            <a:r>
              <a:rPr lang="en-US" sz="2400" dirty="0"/>
              <a:t> that was used in many FN creations </a:t>
            </a:r>
            <a:r>
              <a:rPr lang="en-US" sz="2400" dirty="0">
                <a:sym typeface="Wingdings" pitchFamily="2" charset="2"/>
              </a:rPr>
              <a:t> string, twine, rope, baskets, nets, traps etc.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-it is found only in the dry climates of the S. Interior (Okanagan and East Kootenay)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-the S. Interior nations traded hemp with </a:t>
            </a:r>
            <a:r>
              <a:rPr lang="en-US" sz="2400" dirty="0" err="1">
                <a:sym typeface="Wingdings" pitchFamily="2" charset="2"/>
              </a:rPr>
              <a:t>neighbouring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Nlaka’pamux</a:t>
            </a:r>
            <a:r>
              <a:rPr lang="en-US" sz="2400" dirty="0">
                <a:sym typeface="Wingdings" pitchFamily="2" charset="2"/>
              </a:rPr>
              <a:t> for salmon and animal skins</a:t>
            </a:r>
          </a:p>
          <a:p>
            <a:pPr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	-they also made long treks to the coast to trade for coastal items </a:t>
            </a:r>
            <a:endParaRPr lang="en-US" sz="2400" u="sng" dirty="0"/>
          </a:p>
        </p:txBody>
      </p:sp>
      <p:pic>
        <p:nvPicPr>
          <p:cNvPr id="25604" name="Picture 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4191000"/>
            <a:ext cx="2865438" cy="2400300"/>
          </a:xfrm>
          <a:ln/>
        </p:spPr>
      </p:pic>
      <p:pic>
        <p:nvPicPr>
          <p:cNvPr id="25607" name="Picture 7" descr="Indian He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2362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1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6400800" cy="3886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Trade items Cont’d: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400" dirty="0"/>
              <a:t>5) </a:t>
            </a:r>
            <a:r>
              <a:rPr lang="en-US" sz="2400" u="sng" dirty="0" err="1"/>
              <a:t>Dentalium</a:t>
            </a:r>
            <a:r>
              <a:rPr lang="en-US" sz="2400" u="sng" dirty="0"/>
              <a:t>:</a:t>
            </a:r>
            <a:r>
              <a:rPr lang="en-US" sz="2400" dirty="0"/>
              <a:t>  a small tusk-like shell that is found on the coast – but only in sub-tidal waters  (on the west coast of Vancouver Island)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-</a:t>
            </a:r>
            <a:r>
              <a:rPr lang="en-US" sz="2400" dirty="0" err="1"/>
              <a:t>Nuu-chah-nulth</a:t>
            </a:r>
            <a:r>
              <a:rPr lang="en-US" sz="2400" dirty="0"/>
              <a:t> and </a:t>
            </a:r>
            <a:r>
              <a:rPr lang="en-US" sz="2400" dirty="0" err="1"/>
              <a:t>Kwakwaka’wakw</a:t>
            </a:r>
            <a:r>
              <a:rPr lang="en-US" sz="2400" dirty="0"/>
              <a:t> nations took the shells and created prestigious trade items such as necklaces, earrings etc.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-</a:t>
            </a:r>
            <a:r>
              <a:rPr lang="en-US" sz="2400" dirty="0" err="1"/>
              <a:t>Dentalium</a:t>
            </a:r>
            <a:r>
              <a:rPr lang="en-US" sz="2400" dirty="0"/>
              <a:t> was a symbol of wealth – VERY RARE</a:t>
            </a:r>
            <a:endParaRPr lang="en-US" sz="2400" u="sng" dirty="0"/>
          </a:p>
        </p:txBody>
      </p:sp>
      <p:pic>
        <p:nvPicPr>
          <p:cNvPr id="26631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1066800"/>
            <a:ext cx="1503363" cy="2189163"/>
          </a:xfrm>
          <a:noFill/>
          <a:ln/>
        </p:spPr>
      </p:pic>
      <p:pic>
        <p:nvPicPr>
          <p:cNvPr id="26637" name="Picture 13" descr="Dentalium braclet">
            <a:hlinkClick r:id="rId3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4343400"/>
            <a:ext cx="7010400" cy="153193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5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5257800" cy="6629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/>
              <a:t>Trade Items Cont’d:</a:t>
            </a:r>
          </a:p>
          <a:p>
            <a:pPr>
              <a:buFont typeface="Wingdings" pitchFamily="2" charset="2"/>
              <a:buNone/>
            </a:pPr>
            <a:r>
              <a:rPr lang="en-US" sz="2800" dirty="0"/>
              <a:t>	</a:t>
            </a:r>
            <a:r>
              <a:rPr lang="en-US" sz="2400" dirty="0"/>
              <a:t>6) </a:t>
            </a:r>
            <a:r>
              <a:rPr lang="en-US" sz="2400" u="sng" dirty="0"/>
              <a:t>Copper Shields:</a:t>
            </a:r>
            <a:endParaRPr lang="en-US" sz="2400" dirty="0"/>
          </a:p>
          <a:p>
            <a:pPr>
              <a:buFont typeface="Wingdings" pitchFamily="2" charset="2"/>
              <a:buNone/>
            </a:pPr>
            <a:r>
              <a:rPr lang="en-US" sz="2400" dirty="0"/>
              <a:t>	-Coppers were only found on the North-West Coast  (VERY RARE)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 </a:t>
            </a:r>
            <a:r>
              <a:rPr lang="en-US" sz="1800" dirty="0"/>
              <a:t>(</a:t>
            </a:r>
            <a:r>
              <a:rPr lang="en-US" sz="1800" dirty="0" err="1"/>
              <a:t>Kwak</a:t>
            </a:r>
            <a:r>
              <a:rPr lang="en-US" sz="1800" dirty="0"/>
              <a:t> </a:t>
            </a:r>
            <a:r>
              <a:rPr lang="en-US" sz="1800" dirty="0" err="1"/>
              <a:t>Waka’wakw</a:t>
            </a:r>
            <a:r>
              <a:rPr lang="en-US" sz="1800" dirty="0"/>
              <a:t>, Tlingit)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-copper was used to decorate carvings such as masks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-also used in the creations of “Coppers” </a:t>
            </a:r>
            <a:r>
              <a:rPr lang="en-US" sz="2400" dirty="0">
                <a:sym typeface="Wingdings" pitchFamily="2" charset="2"/>
              </a:rPr>
              <a:t> these were large shields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- Copper Shields were the ultimate symbol of wealth for the North-West Nations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-given away at potlatches 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-designed with hereditary crests</a:t>
            </a:r>
          </a:p>
        </p:txBody>
      </p:sp>
      <p:pic>
        <p:nvPicPr>
          <p:cNvPr id="32772" name="Picture 4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066800"/>
            <a:ext cx="3467100" cy="5054600"/>
          </a:xfrm>
          <a:ln/>
        </p:spPr>
      </p:pic>
    </p:spTree>
    <p:extLst>
      <p:ext uri="{BB962C8B-B14F-4D97-AF65-F5344CB8AC3E}">
        <p14:creationId xmlns:p14="http://schemas.microsoft.com/office/powerpoint/2010/main" val="5306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122</Words>
  <Application>Microsoft Office PowerPoint</Application>
  <PresentationFormat>On-screen Show (4:3)</PresentationFormat>
  <Paragraphs>61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Important Trade Items</vt:lpstr>
      <vt:lpstr>PowerPoint Presentation</vt:lpstr>
      <vt:lpstr>PowerPoint Presentation</vt:lpstr>
      <vt:lpstr>PowerPoint Presentation</vt:lpstr>
      <vt:lpstr>Obsidian Arrow Head 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Trade Items</dc:title>
  <dc:creator>Hyde, Dustin</dc:creator>
  <cp:lastModifiedBy>Hyde, Dustin</cp:lastModifiedBy>
  <cp:revision>3</cp:revision>
  <cp:lastPrinted>2013-09-18T20:28:36Z</cp:lastPrinted>
  <dcterms:created xsi:type="dcterms:W3CDTF">2013-09-18T20:19:28Z</dcterms:created>
  <dcterms:modified xsi:type="dcterms:W3CDTF">2014-02-26T15:57:44Z</dcterms:modified>
</cp:coreProperties>
</file>